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60" r:id="rId5"/>
    <p:sldId id="261" r:id="rId6"/>
    <p:sldId id="258" r:id="rId7"/>
    <p:sldId id="263" r:id="rId8"/>
  </p:sldIdLst>
  <p:sldSz cx="9144000" cy="6858000" type="screen4x3"/>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p:scale>
          <a:sx n="50" d="100"/>
          <a:sy n="50" d="100"/>
        </p:scale>
        <p:origin x="-1086" y="2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U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3 Marcador de fecha"/>
          <p:cNvSpPr>
            <a:spLocks noGrp="1"/>
          </p:cNvSpPr>
          <p:nvPr>
            <p:ph type="dt" sz="half" idx="10"/>
          </p:nvPr>
        </p:nvSpPr>
        <p:spPr/>
        <p:txBody>
          <a:bodyPr/>
          <a:lstStyle/>
          <a:p>
            <a:fld id="{C2F6F791-F8FD-47EF-A3BD-9A10A14E84D4}" type="datetimeFigureOut">
              <a:rPr lang="en-US" smtClean="0"/>
              <a:pPr/>
              <a:t>6/13/2011</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7CDBD490-016C-4675-8F6F-8148101B24CA}"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C2F6F791-F8FD-47EF-A3BD-9A10A14E84D4}" type="datetimeFigureOut">
              <a:rPr lang="en-US" smtClean="0"/>
              <a:pPr/>
              <a:t>6/13/2011</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7CDBD490-016C-4675-8F6F-8148101B24CA}"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C2F6F791-F8FD-47EF-A3BD-9A10A14E84D4}" type="datetimeFigureOut">
              <a:rPr lang="en-US" smtClean="0"/>
              <a:pPr/>
              <a:t>6/13/2011</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7CDBD490-016C-4675-8F6F-8148101B24CA}"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C2F6F791-F8FD-47EF-A3BD-9A10A14E84D4}" type="datetimeFigureOut">
              <a:rPr lang="en-US" smtClean="0"/>
              <a:pPr/>
              <a:t>6/13/2011</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7CDBD490-016C-4675-8F6F-8148101B24CA}"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2F6F791-F8FD-47EF-A3BD-9A10A14E84D4}" type="datetimeFigureOut">
              <a:rPr lang="en-US" smtClean="0"/>
              <a:pPr/>
              <a:t>6/13/2011</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7CDBD490-016C-4675-8F6F-8148101B24CA}"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p>
            <a:fld id="{C2F6F791-F8FD-47EF-A3BD-9A10A14E84D4}" type="datetimeFigureOut">
              <a:rPr lang="en-US" smtClean="0"/>
              <a:pPr/>
              <a:t>6/13/2011</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7CDBD490-016C-4675-8F6F-8148101B24CA}"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p>
            <a:fld id="{C2F6F791-F8FD-47EF-A3BD-9A10A14E84D4}" type="datetimeFigureOut">
              <a:rPr lang="en-US" smtClean="0"/>
              <a:pPr/>
              <a:t>6/13/2011</a:t>
            </a:fld>
            <a:endParaRPr lang="en-US"/>
          </a:p>
        </p:txBody>
      </p:sp>
      <p:sp>
        <p:nvSpPr>
          <p:cNvPr id="8" name="7 Marcador de pie de página"/>
          <p:cNvSpPr>
            <a:spLocks noGrp="1"/>
          </p:cNvSpPr>
          <p:nvPr>
            <p:ph type="ftr" sz="quarter" idx="11"/>
          </p:nvPr>
        </p:nvSpPr>
        <p:spPr/>
        <p:txBody>
          <a:bodyPr/>
          <a:lstStyle/>
          <a:p>
            <a:endParaRPr lang="en-US"/>
          </a:p>
        </p:txBody>
      </p:sp>
      <p:sp>
        <p:nvSpPr>
          <p:cNvPr id="9" name="8 Marcador de número de diapositiva"/>
          <p:cNvSpPr>
            <a:spLocks noGrp="1"/>
          </p:cNvSpPr>
          <p:nvPr>
            <p:ph type="sldNum" sz="quarter" idx="12"/>
          </p:nvPr>
        </p:nvSpPr>
        <p:spPr/>
        <p:txBody>
          <a:bodyPr/>
          <a:lstStyle/>
          <a:p>
            <a:fld id="{7CDBD490-016C-4675-8F6F-8148101B24CA}"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p>
            <a:fld id="{C2F6F791-F8FD-47EF-A3BD-9A10A14E84D4}" type="datetimeFigureOut">
              <a:rPr lang="en-US" smtClean="0"/>
              <a:pPr/>
              <a:t>6/13/2011</a:t>
            </a:fld>
            <a:endParaRPr lang="en-US"/>
          </a:p>
        </p:txBody>
      </p:sp>
      <p:sp>
        <p:nvSpPr>
          <p:cNvPr id="4" name="3 Marcador de pie de página"/>
          <p:cNvSpPr>
            <a:spLocks noGrp="1"/>
          </p:cNvSpPr>
          <p:nvPr>
            <p:ph type="ftr" sz="quarter" idx="11"/>
          </p:nvPr>
        </p:nvSpPr>
        <p:spPr/>
        <p:txBody>
          <a:bodyPr/>
          <a:lstStyle/>
          <a:p>
            <a:endParaRPr lang="en-US"/>
          </a:p>
        </p:txBody>
      </p:sp>
      <p:sp>
        <p:nvSpPr>
          <p:cNvPr id="5" name="4 Marcador de número de diapositiva"/>
          <p:cNvSpPr>
            <a:spLocks noGrp="1"/>
          </p:cNvSpPr>
          <p:nvPr>
            <p:ph type="sldNum" sz="quarter" idx="12"/>
          </p:nvPr>
        </p:nvSpPr>
        <p:spPr/>
        <p:txBody>
          <a:bodyPr/>
          <a:lstStyle/>
          <a:p>
            <a:fld id="{7CDBD490-016C-4675-8F6F-8148101B24CA}"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2F6F791-F8FD-47EF-A3BD-9A10A14E84D4}" type="datetimeFigureOut">
              <a:rPr lang="en-US" smtClean="0"/>
              <a:pPr/>
              <a:t>6/13/2011</a:t>
            </a:fld>
            <a:endParaRPr lang="en-US"/>
          </a:p>
        </p:txBody>
      </p:sp>
      <p:sp>
        <p:nvSpPr>
          <p:cNvPr id="3" name="2 Marcador de pie de página"/>
          <p:cNvSpPr>
            <a:spLocks noGrp="1"/>
          </p:cNvSpPr>
          <p:nvPr>
            <p:ph type="ftr" sz="quarter" idx="11"/>
          </p:nvPr>
        </p:nvSpPr>
        <p:spPr/>
        <p:txBody>
          <a:bodyPr/>
          <a:lstStyle/>
          <a:p>
            <a:endParaRPr lang="en-US"/>
          </a:p>
        </p:txBody>
      </p:sp>
      <p:sp>
        <p:nvSpPr>
          <p:cNvPr id="4" name="3 Marcador de número de diapositiva"/>
          <p:cNvSpPr>
            <a:spLocks noGrp="1"/>
          </p:cNvSpPr>
          <p:nvPr>
            <p:ph type="sldNum" sz="quarter" idx="12"/>
          </p:nvPr>
        </p:nvSpPr>
        <p:spPr/>
        <p:txBody>
          <a:bodyPr/>
          <a:lstStyle/>
          <a:p>
            <a:fld id="{7CDBD490-016C-4675-8F6F-8148101B24CA}"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2F6F791-F8FD-47EF-A3BD-9A10A14E84D4}" type="datetimeFigureOut">
              <a:rPr lang="en-US" smtClean="0"/>
              <a:pPr/>
              <a:t>6/13/2011</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7CDBD490-016C-4675-8F6F-8148101B24CA}"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2F6F791-F8FD-47EF-A3BD-9A10A14E84D4}" type="datetimeFigureOut">
              <a:rPr lang="en-US" smtClean="0"/>
              <a:pPr/>
              <a:t>6/13/2011</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7CDBD490-016C-4675-8F6F-8148101B24CA}"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F6F791-F8FD-47EF-A3BD-9A10A14E84D4}" type="datetimeFigureOut">
              <a:rPr lang="en-US" smtClean="0"/>
              <a:pPr/>
              <a:t>6/13/2011</a:t>
            </a:fld>
            <a:endParaRPr lang="en-U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DBD490-016C-4675-8F6F-8148101B24CA}"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www.eruptingmind.com/types-of-neurons/" TargetMode="External"/><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hyperlink" Target="http://www.meditationiseasy.com/instant_meditation/how_neurons_communicate_in_brain.htm" TargetMode="External"/><Relationship Id="rId4" Type="http://schemas.openxmlformats.org/officeDocument/2006/relationships/hyperlink" Target="http://en.wikipedia.org/wiki/Neur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descr="neuron_3"/>
          <p:cNvPicPr>
            <a:picLocks noChangeAspect="1" noChangeArrowheads="1"/>
          </p:cNvPicPr>
          <p:nvPr/>
        </p:nvPicPr>
        <p:blipFill>
          <a:blip r:embed="rId2" cstate="print"/>
          <a:srcRect/>
          <a:stretch>
            <a:fillRect/>
          </a:stretch>
        </p:blipFill>
        <p:spPr bwMode="auto">
          <a:xfrm>
            <a:off x="-24003" y="0"/>
            <a:ext cx="9168003" cy="6876002"/>
          </a:xfrm>
          <a:prstGeom prst="rect">
            <a:avLst/>
          </a:prstGeom>
          <a:noFill/>
        </p:spPr>
      </p:pic>
      <p:sp>
        <p:nvSpPr>
          <p:cNvPr id="4" name="3 Rectángulo"/>
          <p:cNvSpPr/>
          <p:nvPr/>
        </p:nvSpPr>
        <p:spPr>
          <a:xfrm>
            <a:off x="2339752" y="260648"/>
            <a:ext cx="4602543" cy="1446550"/>
          </a:xfrm>
          <a:prstGeom prst="rect">
            <a:avLst/>
          </a:prstGeom>
          <a:noFill/>
        </p:spPr>
        <p:txBody>
          <a:bodyPr wrap="none" lIns="91440" tIns="45720" rIns="91440" bIns="45720">
            <a:spAutoFit/>
          </a:bodyPr>
          <a:lstStyle/>
          <a:p>
            <a:pPr algn="ctr"/>
            <a:r>
              <a:rPr lang="en-US" sz="8800" b="1" cap="none" spc="0" dirty="0" smtClean="0">
                <a:ln w="38100">
                  <a:solidFill>
                    <a:srgbClr val="00B050"/>
                  </a:solidFill>
                  <a:prstDash val="solid"/>
                </a:ln>
                <a:solidFill>
                  <a:schemeClr val="bg1"/>
                </a:solidFill>
                <a:effectLst>
                  <a:outerShdw blurRad="50000" dist="50800" dir="7500000" algn="tl">
                    <a:srgbClr val="000000">
                      <a:shade val="5000"/>
                      <a:alpha val="35000"/>
                    </a:srgbClr>
                  </a:outerShdw>
                </a:effectLst>
                <a:latin typeface="Showcard Gothic" pitchFamily="82" charset="0"/>
              </a:rPr>
              <a:t>neuron</a:t>
            </a:r>
            <a:endParaRPr lang="en-US" sz="8800" b="1" cap="none" spc="0" dirty="0">
              <a:ln w="38100">
                <a:solidFill>
                  <a:srgbClr val="00B050"/>
                </a:solidFill>
                <a:prstDash val="solid"/>
              </a:ln>
              <a:solidFill>
                <a:schemeClr val="bg1"/>
              </a:solidFill>
              <a:effectLst>
                <a:outerShdw blurRad="50000" dist="50800" dir="7500000" algn="tl">
                  <a:srgbClr val="000000">
                    <a:shade val="5000"/>
                    <a:alpha val="35000"/>
                  </a:srgbClr>
                </a:outerShdw>
              </a:effectLst>
              <a:latin typeface="Showcard Gothic" pitchFamily="82" charset="0"/>
            </a:endParaRPr>
          </a:p>
        </p:txBody>
      </p:sp>
      <p:sp>
        <p:nvSpPr>
          <p:cNvPr id="6" name="5 CuadroTexto"/>
          <p:cNvSpPr txBox="1"/>
          <p:nvPr/>
        </p:nvSpPr>
        <p:spPr>
          <a:xfrm>
            <a:off x="4716016" y="5949280"/>
            <a:ext cx="4104456" cy="646331"/>
          </a:xfrm>
          <a:prstGeom prst="rect">
            <a:avLst/>
          </a:prstGeom>
          <a:noFill/>
        </p:spPr>
        <p:txBody>
          <a:bodyPr wrap="square" rtlCol="0">
            <a:spAutoFit/>
          </a:bodyPr>
          <a:lstStyle/>
          <a:p>
            <a:pPr algn="ctr"/>
            <a:r>
              <a:rPr lang="en-US" b="1" dirty="0" smtClean="0">
                <a:solidFill>
                  <a:schemeClr val="bg1"/>
                </a:solidFill>
                <a:latin typeface="Century Gothic" pitchFamily="34" charset="0"/>
              </a:rPr>
              <a:t>BY: CAROLINA DONGO SORIA, SHARIF SALHI AND ERIC TRINT 9ºb</a:t>
            </a:r>
            <a:endParaRPr lang="en-US" b="1" dirty="0">
              <a:solidFill>
                <a:schemeClr val="bg1"/>
              </a:solidFill>
              <a:latin typeface="Century Gothic" pitchFamily="34" charset="0"/>
            </a:endParaRPr>
          </a:p>
        </p:txBody>
      </p:sp>
    </p:spTree>
  </p:cSld>
  <p:clrMapOvr>
    <a:masterClrMapping/>
  </p:clrMapOvr>
  <p:transition spd="med">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onderwijs1.amc.nl/medfysica/doc/Bioelectricity%20Chemical%20synapse_files/image002.jpg"/>
          <p:cNvPicPr>
            <a:picLocks noChangeAspect="1" noChangeArrowheads="1"/>
          </p:cNvPicPr>
          <p:nvPr/>
        </p:nvPicPr>
        <p:blipFill>
          <a:blip r:embed="rId2" cstate="print">
            <a:clrChange>
              <a:clrFrom>
                <a:srgbClr val="F0F0F0"/>
              </a:clrFrom>
              <a:clrTo>
                <a:srgbClr val="F0F0F0">
                  <a:alpha val="0"/>
                </a:srgbClr>
              </a:clrTo>
            </a:clrChange>
          </a:blip>
          <a:srcRect/>
          <a:stretch>
            <a:fillRect/>
          </a:stretch>
        </p:blipFill>
        <p:spPr bwMode="auto">
          <a:xfrm>
            <a:off x="467544" y="260648"/>
            <a:ext cx="8308404" cy="6084439"/>
          </a:xfrm>
          <a:prstGeom prst="rect">
            <a:avLst/>
          </a:prstGeom>
          <a:noFill/>
        </p:spPr>
      </p:pic>
      <p:sp>
        <p:nvSpPr>
          <p:cNvPr id="10" name="9 Rectángulo"/>
          <p:cNvSpPr/>
          <p:nvPr/>
        </p:nvSpPr>
        <p:spPr>
          <a:xfrm>
            <a:off x="0" y="0"/>
            <a:ext cx="9144000" cy="6858000"/>
          </a:xfrm>
          <a:prstGeom prst="rect">
            <a:avLst/>
          </a:prstGeom>
          <a:solidFill>
            <a:schemeClr val="bg1"/>
          </a:solid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8 Rectángulo"/>
          <p:cNvSpPr/>
          <p:nvPr/>
        </p:nvSpPr>
        <p:spPr>
          <a:xfrm>
            <a:off x="503517" y="260648"/>
            <a:ext cx="8275021" cy="1107996"/>
          </a:xfrm>
          <a:prstGeom prst="rect">
            <a:avLst/>
          </a:prstGeom>
          <a:noFill/>
        </p:spPr>
        <p:txBody>
          <a:bodyPr wrap="none" lIns="91440" tIns="45720" rIns="91440" bIns="45720">
            <a:spAutoFit/>
          </a:bodyPr>
          <a:lstStyle/>
          <a:p>
            <a:pPr algn="ctr"/>
            <a:r>
              <a:rPr lang="en-US" sz="6600" b="1" u="sng" cap="none" spc="0" dirty="0" smtClean="0">
                <a:ln w="38100">
                  <a:solidFill>
                    <a:srgbClr val="00B050"/>
                  </a:solidFill>
                  <a:prstDash val="solid"/>
                </a:ln>
                <a:solidFill>
                  <a:schemeClr val="bg1"/>
                </a:solidFill>
                <a:effectLst>
                  <a:outerShdw blurRad="50000" dist="50800" dir="7500000" algn="tl">
                    <a:srgbClr val="000000">
                      <a:shade val="5000"/>
                      <a:alpha val="35000"/>
                    </a:srgbClr>
                  </a:outerShdw>
                </a:effectLst>
                <a:latin typeface="Showcard Gothic" pitchFamily="82" charset="0"/>
              </a:rPr>
              <a:t>What is a neuron?</a:t>
            </a:r>
            <a:endParaRPr lang="en-US" sz="6600" b="1" u="sng" cap="none" spc="0" dirty="0">
              <a:ln w="38100">
                <a:solidFill>
                  <a:srgbClr val="00B050"/>
                </a:solidFill>
                <a:prstDash val="solid"/>
              </a:ln>
              <a:solidFill>
                <a:schemeClr val="bg1"/>
              </a:solidFill>
              <a:effectLst>
                <a:outerShdw blurRad="50000" dist="50800" dir="7500000" algn="tl">
                  <a:srgbClr val="000000">
                    <a:shade val="5000"/>
                    <a:alpha val="35000"/>
                  </a:srgbClr>
                </a:outerShdw>
              </a:effectLst>
              <a:latin typeface="Showcard Gothic" pitchFamily="82" charset="0"/>
            </a:endParaRPr>
          </a:p>
        </p:txBody>
      </p:sp>
      <p:sp>
        <p:nvSpPr>
          <p:cNvPr id="11" name="10 Rectángulo"/>
          <p:cNvSpPr/>
          <p:nvPr/>
        </p:nvSpPr>
        <p:spPr>
          <a:xfrm>
            <a:off x="395536" y="1663640"/>
            <a:ext cx="7848872" cy="1477328"/>
          </a:xfrm>
          <a:prstGeom prst="rect">
            <a:avLst/>
          </a:prstGeom>
        </p:spPr>
        <p:txBody>
          <a:bodyPr wrap="square">
            <a:spAutoFit/>
          </a:bodyPr>
          <a:lstStyle/>
          <a:p>
            <a:pPr algn="just"/>
            <a:r>
              <a:rPr lang="en-US" dirty="0" smtClean="0">
                <a:latin typeface="Century Gothic" pitchFamily="34" charset="0"/>
              </a:rPr>
              <a:t>Nerve cells are called neurons. The </a:t>
            </a:r>
            <a:r>
              <a:rPr lang="en-US" dirty="0">
                <a:latin typeface="Century Gothic" pitchFamily="34" charset="0"/>
              </a:rPr>
              <a:t>human brain has about one billion neurons. Each neuron is a cell that uses biochemical reactions to receive, process, and transmit information. </a:t>
            </a:r>
            <a:r>
              <a:rPr lang="en-US" dirty="0" smtClean="0">
                <a:latin typeface="Century Gothic" pitchFamily="34" charset="0"/>
              </a:rPr>
              <a:t>A </a:t>
            </a:r>
            <a:r>
              <a:rPr lang="en-US" dirty="0">
                <a:latin typeface="Century Gothic" pitchFamily="34" charset="0"/>
              </a:rPr>
              <a:t>neuron is a cell specialized to conduct and generate electrical impulses and to carry information from one part of the brain to another.</a:t>
            </a:r>
          </a:p>
        </p:txBody>
      </p:sp>
      <p:sp>
        <p:nvSpPr>
          <p:cNvPr id="12" name="11 Rectángulo"/>
          <p:cNvSpPr/>
          <p:nvPr/>
        </p:nvSpPr>
        <p:spPr>
          <a:xfrm>
            <a:off x="413792" y="3175808"/>
            <a:ext cx="7902624" cy="1200329"/>
          </a:xfrm>
          <a:prstGeom prst="rect">
            <a:avLst/>
          </a:prstGeom>
        </p:spPr>
        <p:txBody>
          <a:bodyPr wrap="square">
            <a:spAutoFit/>
          </a:bodyPr>
          <a:lstStyle/>
          <a:p>
            <a:pPr algn="just"/>
            <a:r>
              <a:rPr lang="en-US" dirty="0" smtClean="0">
                <a:latin typeface="Century Gothic" pitchFamily="34" charset="0"/>
              </a:rPr>
              <a:t>Neurons can interconnect </a:t>
            </a:r>
            <a:r>
              <a:rPr lang="en-US" dirty="0">
                <a:latin typeface="Century Gothic" pitchFamily="34" charset="0"/>
              </a:rPr>
              <a:t>forming a massive network of "wires" that extend throughout the body. By sending messages across this network, the different parts of the human body interact and communicate with each other</a:t>
            </a:r>
            <a:r>
              <a:rPr lang="en-US" dirty="0" smtClean="0">
                <a:latin typeface="Century Gothic" pitchFamily="34" charset="0"/>
              </a:rPr>
              <a:t>. </a:t>
            </a:r>
            <a:endParaRPr lang="en-US" dirty="0">
              <a:latin typeface="Century Gothic" pitchFamily="34" charset="0"/>
            </a:endParaRPr>
          </a:p>
        </p:txBody>
      </p:sp>
    </p:spTree>
  </p:cSld>
  <p:clrMapOvr>
    <a:masterClrMapping/>
  </p:clrMapOvr>
  <p:transition spd="med">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onderwijs1.amc.nl/medfysica/doc/Bioelectricity%20Chemical%20synapse_files/image00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76200">
            <a:solidFill>
              <a:srgbClr val="00B050"/>
            </a:solidFill>
          </a:ln>
        </p:spPr>
      </p:pic>
      <p:sp>
        <p:nvSpPr>
          <p:cNvPr id="3" name="2 Rectángulo"/>
          <p:cNvSpPr/>
          <p:nvPr/>
        </p:nvSpPr>
        <p:spPr>
          <a:xfrm>
            <a:off x="7502204" y="6334780"/>
            <a:ext cx="1641796" cy="52322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s-ES" sz="2800" b="1" cap="none" spc="0" dirty="0" smtClean="0">
                <a:ln/>
                <a:solidFill>
                  <a:schemeClr val="accent3"/>
                </a:solidFill>
                <a:effectLst>
                  <a:outerShdw blurRad="38100" dist="38100" dir="2700000" algn="tl">
                    <a:srgbClr val="000000">
                      <a:alpha val="43137"/>
                    </a:srgbClr>
                  </a:outerShdw>
                </a:effectLst>
                <a:latin typeface="Century Gothic" pitchFamily="34" charset="0"/>
              </a:rPr>
              <a:t>NEURON</a:t>
            </a:r>
            <a:endParaRPr lang="es-ES" sz="2800" b="1" cap="none" spc="0" dirty="0">
              <a:ln/>
              <a:solidFill>
                <a:schemeClr val="accent3"/>
              </a:solidFill>
              <a:effectLst>
                <a:outerShdw blurRad="38100" dist="38100" dir="2700000" algn="tl">
                  <a:srgbClr val="000000">
                    <a:alpha val="43137"/>
                  </a:srgbClr>
                </a:outerShdw>
              </a:effectLst>
              <a:latin typeface="Century Gothic" pitchFamily="34" charset="0"/>
            </a:endParaRPr>
          </a:p>
        </p:txBody>
      </p:sp>
    </p:spTree>
  </p:cSld>
  <p:clrMapOvr>
    <a:masterClrMapping/>
  </p:clrMapOvr>
  <p:transition spd="med">
    <p:diamon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a:off x="0" y="0"/>
            <a:ext cx="9144000" cy="6858000"/>
          </a:xfrm>
          <a:prstGeom prst="rect">
            <a:avLst/>
          </a:prstGeom>
          <a:solidFill>
            <a:schemeClr val="bg1"/>
          </a:solid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7 CuadroTexto"/>
          <p:cNvSpPr txBox="1"/>
          <p:nvPr/>
        </p:nvSpPr>
        <p:spPr>
          <a:xfrm>
            <a:off x="251520" y="1379091"/>
            <a:ext cx="8424936" cy="2769989"/>
          </a:xfrm>
          <a:prstGeom prst="rect">
            <a:avLst/>
          </a:prstGeom>
          <a:noFill/>
        </p:spPr>
        <p:txBody>
          <a:bodyPr wrap="square" rtlCol="0">
            <a:spAutoFit/>
          </a:bodyPr>
          <a:lstStyle/>
          <a:p>
            <a:pPr algn="just"/>
            <a:r>
              <a:rPr lang="en-US" sz="3000" u="sng" dirty="0" smtClean="0">
                <a:effectLst>
                  <a:outerShdw blurRad="38100" dist="38100" dir="2700000" algn="tl">
                    <a:srgbClr val="000000">
                      <a:alpha val="43137"/>
                    </a:srgbClr>
                  </a:outerShdw>
                </a:effectLst>
                <a:latin typeface="Century Gothic" pitchFamily="34" charset="0"/>
              </a:rPr>
              <a:t>Neuron parts:</a:t>
            </a:r>
          </a:p>
          <a:p>
            <a:pPr algn="just">
              <a:buFont typeface="Wingdings" pitchFamily="2" charset="2"/>
              <a:buChar char="§"/>
            </a:pPr>
            <a:r>
              <a:rPr lang="en-US" sz="2400" dirty="0">
                <a:latin typeface="Century Gothic" pitchFamily="34" charset="0"/>
              </a:rPr>
              <a:t> </a:t>
            </a:r>
            <a:r>
              <a:rPr lang="en-US" sz="2000" dirty="0" smtClean="0">
                <a:latin typeface="Century Gothic" pitchFamily="34" charset="0"/>
              </a:rPr>
              <a:t>Axon </a:t>
            </a:r>
          </a:p>
          <a:p>
            <a:pPr algn="just">
              <a:buFont typeface="Wingdings" pitchFamily="2" charset="2"/>
              <a:buChar char="§"/>
            </a:pPr>
            <a:r>
              <a:rPr lang="en-US" sz="2000" dirty="0">
                <a:latin typeface="Century Gothic" pitchFamily="34" charset="0"/>
              </a:rPr>
              <a:t> </a:t>
            </a:r>
            <a:r>
              <a:rPr lang="en-US" sz="2000" dirty="0" smtClean="0">
                <a:latin typeface="Century Gothic" pitchFamily="34" charset="0"/>
              </a:rPr>
              <a:t>Cell body or soma</a:t>
            </a:r>
          </a:p>
          <a:p>
            <a:pPr algn="just">
              <a:buFont typeface="Wingdings" pitchFamily="2" charset="2"/>
              <a:buChar char="§"/>
            </a:pPr>
            <a:r>
              <a:rPr lang="en-US" sz="2000" dirty="0">
                <a:latin typeface="Century Gothic" pitchFamily="34" charset="0"/>
              </a:rPr>
              <a:t> </a:t>
            </a:r>
            <a:r>
              <a:rPr lang="en-US" sz="2000" dirty="0" smtClean="0">
                <a:latin typeface="Century Gothic" pitchFamily="34" charset="0"/>
              </a:rPr>
              <a:t>Nucleus </a:t>
            </a:r>
          </a:p>
          <a:p>
            <a:pPr algn="just">
              <a:buFont typeface="Wingdings" pitchFamily="2" charset="2"/>
              <a:buChar char="§"/>
            </a:pPr>
            <a:r>
              <a:rPr lang="en-US" sz="2000" dirty="0">
                <a:latin typeface="Century Gothic" pitchFamily="34" charset="0"/>
              </a:rPr>
              <a:t> </a:t>
            </a:r>
            <a:r>
              <a:rPr lang="en-US" sz="2000" dirty="0" smtClean="0">
                <a:latin typeface="Century Gothic" pitchFamily="34" charset="0"/>
              </a:rPr>
              <a:t>Myelin sheath</a:t>
            </a:r>
          </a:p>
          <a:p>
            <a:pPr algn="just">
              <a:buFont typeface="Wingdings" pitchFamily="2" charset="2"/>
              <a:buChar char="§"/>
            </a:pPr>
            <a:r>
              <a:rPr lang="en-US" sz="2000" dirty="0">
                <a:latin typeface="Century Gothic" pitchFamily="34" charset="0"/>
              </a:rPr>
              <a:t> </a:t>
            </a:r>
            <a:r>
              <a:rPr lang="en-US" sz="2000" dirty="0" smtClean="0">
                <a:latin typeface="Century Gothic" pitchFamily="34" charset="0"/>
              </a:rPr>
              <a:t>Axon terminal</a:t>
            </a:r>
          </a:p>
          <a:p>
            <a:pPr algn="just">
              <a:buFont typeface="Wingdings" pitchFamily="2" charset="2"/>
              <a:buChar char="§"/>
            </a:pPr>
            <a:r>
              <a:rPr lang="en-US" sz="2000" dirty="0">
                <a:latin typeface="Century Gothic" pitchFamily="34" charset="0"/>
              </a:rPr>
              <a:t> </a:t>
            </a:r>
            <a:r>
              <a:rPr lang="en-US" sz="2000" dirty="0" smtClean="0">
                <a:latin typeface="Century Gothic" pitchFamily="34" charset="0"/>
              </a:rPr>
              <a:t>Nodes of Ranvier</a:t>
            </a:r>
          </a:p>
          <a:p>
            <a:pPr algn="just">
              <a:buFont typeface="Wingdings" pitchFamily="2" charset="2"/>
              <a:buChar char="§"/>
            </a:pPr>
            <a:r>
              <a:rPr lang="en-US" sz="2000" dirty="0" smtClean="0">
                <a:latin typeface="Century Gothic" pitchFamily="34" charset="0"/>
              </a:rPr>
              <a:t> Nucleolus</a:t>
            </a:r>
          </a:p>
        </p:txBody>
      </p:sp>
      <p:sp>
        <p:nvSpPr>
          <p:cNvPr id="9" name="8 Rectángulo"/>
          <p:cNvSpPr/>
          <p:nvPr/>
        </p:nvSpPr>
        <p:spPr>
          <a:xfrm>
            <a:off x="544395" y="260648"/>
            <a:ext cx="8193269" cy="1107996"/>
          </a:xfrm>
          <a:prstGeom prst="rect">
            <a:avLst/>
          </a:prstGeom>
          <a:noFill/>
        </p:spPr>
        <p:txBody>
          <a:bodyPr wrap="none" lIns="91440" tIns="45720" rIns="91440" bIns="45720">
            <a:spAutoFit/>
          </a:bodyPr>
          <a:lstStyle/>
          <a:p>
            <a:pPr algn="ctr"/>
            <a:r>
              <a:rPr lang="en-US" sz="6600" b="1" u="sng" cap="none" spc="0" dirty="0" smtClean="0">
                <a:ln w="38100">
                  <a:solidFill>
                    <a:srgbClr val="00B050"/>
                  </a:solidFill>
                  <a:prstDash val="solid"/>
                </a:ln>
                <a:solidFill>
                  <a:schemeClr val="bg1"/>
                </a:solidFill>
                <a:effectLst>
                  <a:outerShdw blurRad="50000" dist="50800" dir="7500000" algn="tl">
                    <a:srgbClr val="000000">
                      <a:shade val="5000"/>
                      <a:alpha val="35000"/>
                    </a:srgbClr>
                  </a:outerShdw>
                </a:effectLst>
                <a:latin typeface="Showcard Gothic" pitchFamily="82" charset="0"/>
              </a:rPr>
              <a:t>Parts of a neuron</a:t>
            </a:r>
            <a:endParaRPr lang="en-US" sz="6600" b="1" u="sng" cap="none" spc="0" dirty="0">
              <a:ln w="38100">
                <a:solidFill>
                  <a:srgbClr val="00B050"/>
                </a:solidFill>
                <a:prstDash val="solid"/>
              </a:ln>
              <a:solidFill>
                <a:schemeClr val="bg1"/>
              </a:solidFill>
              <a:effectLst>
                <a:outerShdw blurRad="50000" dist="50800" dir="7500000" algn="tl">
                  <a:srgbClr val="000000">
                    <a:shade val="5000"/>
                    <a:alpha val="35000"/>
                  </a:srgbClr>
                </a:outerShdw>
              </a:effectLst>
              <a:latin typeface="Showcard Gothic" pitchFamily="82" charset="0"/>
            </a:endParaRPr>
          </a:p>
        </p:txBody>
      </p:sp>
      <p:pic>
        <p:nvPicPr>
          <p:cNvPr id="17410" name="Picture 2" descr="http://www.monografias.com/trabajos14/neuronas/Image825.jpg"/>
          <p:cNvPicPr>
            <a:picLocks noChangeAspect="1" noChangeArrowheads="1"/>
          </p:cNvPicPr>
          <p:nvPr/>
        </p:nvPicPr>
        <p:blipFill>
          <a:blip r:embed="rId2" cstate="print"/>
          <a:srcRect t="30969"/>
          <a:stretch>
            <a:fillRect/>
          </a:stretch>
        </p:blipFill>
        <p:spPr bwMode="auto">
          <a:xfrm>
            <a:off x="3635896" y="1484784"/>
            <a:ext cx="5127595" cy="3672408"/>
          </a:xfrm>
          <a:prstGeom prst="rect">
            <a:avLst/>
          </a:prstGeom>
          <a:noFill/>
          <a:ln w="38100">
            <a:solidFill>
              <a:srgbClr val="00B050"/>
            </a:solidFill>
          </a:ln>
        </p:spPr>
      </p:pic>
      <p:sp>
        <p:nvSpPr>
          <p:cNvPr id="6" name="5 Rectángulo"/>
          <p:cNvSpPr/>
          <p:nvPr/>
        </p:nvSpPr>
        <p:spPr>
          <a:xfrm>
            <a:off x="323528" y="5229200"/>
            <a:ext cx="8568952" cy="1477328"/>
          </a:xfrm>
          <a:prstGeom prst="rect">
            <a:avLst/>
          </a:prstGeom>
          <a:ln w="38100">
            <a:solidFill>
              <a:srgbClr val="00B050"/>
            </a:solidFill>
          </a:ln>
        </p:spPr>
        <p:txBody>
          <a:bodyPr wrap="square">
            <a:spAutoFit/>
          </a:bodyPr>
          <a:lstStyle/>
          <a:p>
            <a:r>
              <a:rPr lang="en-US" dirty="0" smtClean="0">
                <a:latin typeface="Century Gothic" pitchFamily="34" charset="0"/>
              </a:rPr>
              <a:t>It is composed of three main  parts; the cell body or soma, which contains a nucleus, a long prolongation of  few branches called axon which is the one that sends out the neuron's signals and other branches extensions around the soma called dendrites which are the branches that receive the signals. </a:t>
            </a:r>
            <a:endParaRPr lang="en-US" dirty="0"/>
          </a:p>
        </p:txBody>
      </p:sp>
    </p:spTree>
  </p:cSld>
  <p:clrMapOvr>
    <a:masterClrMapping/>
  </p:clrMapOvr>
  <p:transition spd="med">
    <p:checke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0" y="0"/>
            <a:ext cx="9144000" cy="6858000"/>
          </a:xfrm>
          <a:prstGeom prst="rect">
            <a:avLst/>
          </a:prstGeom>
          <a:solidFill>
            <a:schemeClr val="bg1"/>
          </a:solid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8 Rectángulo"/>
          <p:cNvSpPr/>
          <p:nvPr/>
        </p:nvSpPr>
        <p:spPr>
          <a:xfrm>
            <a:off x="1516616" y="260648"/>
            <a:ext cx="6248827" cy="1107996"/>
          </a:xfrm>
          <a:prstGeom prst="rect">
            <a:avLst/>
          </a:prstGeom>
          <a:noFill/>
        </p:spPr>
        <p:txBody>
          <a:bodyPr wrap="none" lIns="91440" tIns="45720" rIns="91440" bIns="45720">
            <a:spAutoFit/>
          </a:bodyPr>
          <a:lstStyle/>
          <a:p>
            <a:pPr algn="ctr"/>
            <a:r>
              <a:rPr lang="en-US" sz="6600" b="1" u="sng" cap="none" spc="0" dirty="0" smtClean="0">
                <a:ln w="38100">
                  <a:solidFill>
                    <a:srgbClr val="00B050"/>
                  </a:solidFill>
                  <a:prstDash val="solid"/>
                </a:ln>
                <a:solidFill>
                  <a:schemeClr val="bg1"/>
                </a:solidFill>
                <a:effectLst>
                  <a:outerShdw blurRad="50000" dist="50800" dir="7500000" algn="tl">
                    <a:srgbClr val="000000">
                      <a:shade val="5000"/>
                      <a:alpha val="35000"/>
                    </a:srgbClr>
                  </a:outerShdw>
                </a:effectLst>
                <a:latin typeface="Showcard Gothic" pitchFamily="82" charset="0"/>
              </a:rPr>
              <a:t>Neuron types</a:t>
            </a:r>
            <a:endParaRPr lang="en-US" sz="6600" b="1" u="sng" cap="none" spc="0" dirty="0">
              <a:ln w="38100">
                <a:solidFill>
                  <a:srgbClr val="00B050"/>
                </a:solidFill>
                <a:prstDash val="solid"/>
              </a:ln>
              <a:solidFill>
                <a:schemeClr val="bg1"/>
              </a:solidFill>
              <a:effectLst>
                <a:outerShdw blurRad="50000" dist="50800" dir="7500000" algn="tl">
                  <a:srgbClr val="000000">
                    <a:shade val="5000"/>
                    <a:alpha val="35000"/>
                  </a:srgbClr>
                </a:outerShdw>
              </a:effectLst>
              <a:latin typeface="Showcard Gothic" pitchFamily="82" charset="0"/>
            </a:endParaRPr>
          </a:p>
        </p:txBody>
      </p:sp>
      <p:sp>
        <p:nvSpPr>
          <p:cNvPr id="5" name="4 Rectángulo"/>
          <p:cNvSpPr/>
          <p:nvPr/>
        </p:nvSpPr>
        <p:spPr>
          <a:xfrm>
            <a:off x="4932040" y="1556792"/>
            <a:ext cx="3672408" cy="4524315"/>
          </a:xfrm>
          <a:prstGeom prst="rect">
            <a:avLst/>
          </a:prstGeom>
        </p:spPr>
        <p:txBody>
          <a:bodyPr wrap="square">
            <a:spAutoFit/>
          </a:bodyPr>
          <a:lstStyle/>
          <a:p>
            <a:pPr marL="342900" indent="-342900" algn="just">
              <a:buAutoNum type="arabicPeriod"/>
            </a:pPr>
            <a:r>
              <a:rPr lang="en-US" dirty="0" smtClean="0">
                <a:latin typeface="Century Gothic" pitchFamily="34" charset="0"/>
              </a:rPr>
              <a:t>SENSORY NEURONS:  allow you to receive information form the outside world via your senses. </a:t>
            </a:r>
            <a:endParaRPr lang="en-US" dirty="0">
              <a:latin typeface="Century Gothic" pitchFamily="34" charset="0"/>
            </a:endParaRPr>
          </a:p>
          <a:p>
            <a:pPr marL="342900" indent="-342900" algn="just">
              <a:buAutoNum type="arabicPeriod"/>
            </a:pPr>
            <a:r>
              <a:rPr lang="en-US" dirty="0">
                <a:latin typeface="Century Gothic" pitchFamily="34" charset="0"/>
              </a:rPr>
              <a:t> </a:t>
            </a:r>
            <a:r>
              <a:rPr lang="en-US" dirty="0" smtClean="0">
                <a:latin typeface="Century Gothic" pitchFamily="34" charset="0"/>
              </a:rPr>
              <a:t>INTERNEURONS: communicate with other neurons. They allow you to think, remember and perceive your surrounding environment.</a:t>
            </a:r>
          </a:p>
          <a:p>
            <a:pPr marL="342900" indent="-342900" algn="just">
              <a:buAutoNum type="arabicPeriod"/>
            </a:pPr>
            <a:r>
              <a:rPr lang="en-US" dirty="0">
                <a:latin typeface="Century Gothic" pitchFamily="34" charset="0"/>
              </a:rPr>
              <a:t> </a:t>
            </a:r>
            <a:r>
              <a:rPr lang="en-US" dirty="0" smtClean="0">
                <a:latin typeface="Century Gothic" pitchFamily="34" charset="0"/>
              </a:rPr>
              <a:t>MOTOR NEURONS: neurons which communicate with muscle fibers, the result of which makes them contract or relax thereby allowing you to move your body.</a:t>
            </a:r>
          </a:p>
        </p:txBody>
      </p:sp>
      <p:pic>
        <p:nvPicPr>
          <p:cNvPr id="18434" name="Picture 2" descr="http://static.howstuffworks.com/gif/brain-neuron-types.gif"/>
          <p:cNvPicPr>
            <a:picLocks noChangeAspect="1" noChangeArrowheads="1"/>
          </p:cNvPicPr>
          <p:nvPr/>
        </p:nvPicPr>
        <p:blipFill>
          <a:blip r:embed="rId2" cstate="print"/>
          <a:srcRect l="1919" t="641" r="23463" b="5181"/>
          <a:stretch>
            <a:fillRect/>
          </a:stretch>
        </p:blipFill>
        <p:spPr bwMode="auto">
          <a:xfrm>
            <a:off x="683568" y="1484784"/>
            <a:ext cx="3528392" cy="3528392"/>
          </a:xfrm>
          <a:prstGeom prst="rect">
            <a:avLst/>
          </a:prstGeom>
          <a:noFill/>
          <a:ln w="38100">
            <a:solidFill>
              <a:srgbClr val="00B050"/>
            </a:solidFill>
          </a:ln>
        </p:spPr>
      </p:pic>
      <p:sp>
        <p:nvSpPr>
          <p:cNvPr id="11" name="10 Rectángulo"/>
          <p:cNvSpPr/>
          <p:nvPr/>
        </p:nvSpPr>
        <p:spPr>
          <a:xfrm>
            <a:off x="179512" y="5301208"/>
            <a:ext cx="4572000" cy="923330"/>
          </a:xfrm>
          <a:prstGeom prst="rect">
            <a:avLst/>
          </a:prstGeom>
        </p:spPr>
        <p:txBody>
          <a:bodyPr>
            <a:spAutoFit/>
          </a:bodyPr>
          <a:lstStyle/>
          <a:p>
            <a:pPr algn="just"/>
            <a:r>
              <a:rPr lang="en-US" dirty="0" smtClean="0">
                <a:latin typeface="Century Gothic" pitchFamily="34" charset="0"/>
              </a:rPr>
              <a:t>Neurons exist in a number of different shapes and sizes and can be classified by their morphology and function.  </a:t>
            </a:r>
          </a:p>
        </p:txBody>
      </p:sp>
    </p:spTree>
  </p:cSld>
  <p:clrMapOvr>
    <a:masterClrMapping/>
  </p:clrMapOvr>
  <p:transition spd="med">
    <p:randomBa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0"/>
            <a:ext cx="9144000" cy="6858000"/>
          </a:xfrm>
          <a:prstGeom prst="rect">
            <a:avLst/>
          </a:prstGeom>
          <a:solidFill>
            <a:schemeClr val="bg1"/>
          </a:solid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3 Rectángulo"/>
          <p:cNvSpPr/>
          <p:nvPr/>
        </p:nvSpPr>
        <p:spPr>
          <a:xfrm>
            <a:off x="473067" y="260648"/>
            <a:ext cx="8335935" cy="1569660"/>
          </a:xfrm>
          <a:prstGeom prst="rect">
            <a:avLst/>
          </a:prstGeom>
          <a:noFill/>
        </p:spPr>
        <p:txBody>
          <a:bodyPr wrap="none" lIns="91440" tIns="45720" rIns="91440" bIns="45720">
            <a:spAutoFit/>
          </a:bodyPr>
          <a:lstStyle/>
          <a:p>
            <a:pPr algn="ctr"/>
            <a:r>
              <a:rPr lang="en-US" sz="4800" b="1" u="sng" dirty="0" smtClean="0">
                <a:ln w="38100">
                  <a:solidFill>
                    <a:srgbClr val="00B050"/>
                  </a:solidFill>
                  <a:prstDash val="solid"/>
                </a:ln>
                <a:solidFill>
                  <a:schemeClr val="bg1"/>
                </a:solidFill>
                <a:effectLst>
                  <a:outerShdw blurRad="50000" dist="50800" dir="7500000" algn="tl">
                    <a:srgbClr val="000000">
                      <a:shade val="5000"/>
                      <a:alpha val="35000"/>
                    </a:srgbClr>
                  </a:outerShdw>
                </a:effectLst>
                <a:latin typeface="Showcard Gothic" pitchFamily="82" charset="0"/>
              </a:rPr>
              <a:t>Communication between </a:t>
            </a:r>
          </a:p>
          <a:p>
            <a:pPr algn="ctr"/>
            <a:r>
              <a:rPr lang="en-US" sz="4800" b="1" u="sng" dirty="0" smtClean="0">
                <a:ln w="38100">
                  <a:solidFill>
                    <a:srgbClr val="00B050"/>
                  </a:solidFill>
                  <a:prstDash val="solid"/>
                </a:ln>
                <a:solidFill>
                  <a:schemeClr val="bg1"/>
                </a:solidFill>
                <a:effectLst>
                  <a:outerShdw blurRad="50000" dist="50800" dir="7500000" algn="tl">
                    <a:srgbClr val="000000">
                      <a:shade val="5000"/>
                      <a:alpha val="35000"/>
                    </a:srgbClr>
                  </a:outerShdw>
                </a:effectLst>
                <a:latin typeface="Showcard Gothic" pitchFamily="82" charset="0"/>
              </a:rPr>
              <a:t>neurons</a:t>
            </a:r>
            <a:endParaRPr lang="en-US" sz="4800" b="1" u="sng" cap="none" spc="0" dirty="0">
              <a:ln w="38100">
                <a:solidFill>
                  <a:srgbClr val="00B050"/>
                </a:solidFill>
                <a:prstDash val="solid"/>
              </a:ln>
              <a:solidFill>
                <a:schemeClr val="bg1"/>
              </a:solidFill>
              <a:effectLst>
                <a:outerShdw blurRad="50000" dist="50800" dir="7500000" algn="tl">
                  <a:srgbClr val="000000">
                    <a:shade val="5000"/>
                    <a:alpha val="35000"/>
                  </a:srgbClr>
                </a:outerShdw>
              </a:effectLst>
              <a:latin typeface="Showcard Gothic" pitchFamily="82" charset="0"/>
            </a:endParaRPr>
          </a:p>
        </p:txBody>
      </p:sp>
      <p:sp>
        <p:nvSpPr>
          <p:cNvPr id="5" name="4 Rectángulo"/>
          <p:cNvSpPr/>
          <p:nvPr/>
        </p:nvSpPr>
        <p:spPr>
          <a:xfrm>
            <a:off x="179512" y="1988840"/>
            <a:ext cx="8532440" cy="1569660"/>
          </a:xfrm>
          <a:prstGeom prst="rect">
            <a:avLst/>
          </a:prstGeom>
          <a:ln w="38100">
            <a:solidFill>
              <a:srgbClr val="00B050"/>
            </a:solidFill>
          </a:ln>
        </p:spPr>
        <p:txBody>
          <a:bodyPr wrap="square">
            <a:spAutoFit/>
          </a:bodyPr>
          <a:lstStyle/>
          <a:p>
            <a:pPr algn="just"/>
            <a:r>
              <a:rPr lang="en-US" sz="1600" dirty="0">
                <a:latin typeface="Century Gothic" pitchFamily="34" charset="0"/>
              </a:rPr>
              <a:t>Neurons communicate through an electrochemical process. Sensory receptors interact with stimuli such as light, sound, temperature, and pain which is transformed into a code that is carried to the brain by a chain of neurons. Then systems of neurons in the brain interpret this information. The information is carried along axons and dendrites because of changes in electrical properties which we call action potential. </a:t>
            </a:r>
          </a:p>
        </p:txBody>
      </p:sp>
      <p:sp>
        <p:nvSpPr>
          <p:cNvPr id="6" name="5 Rectángulo"/>
          <p:cNvSpPr/>
          <p:nvPr/>
        </p:nvSpPr>
        <p:spPr>
          <a:xfrm>
            <a:off x="179512" y="3647926"/>
            <a:ext cx="8568952" cy="1077218"/>
          </a:xfrm>
          <a:prstGeom prst="rect">
            <a:avLst/>
          </a:prstGeom>
          <a:ln w="38100">
            <a:solidFill>
              <a:srgbClr val="00B050"/>
            </a:solidFill>
          </a:ln>
        </p:spPr>
        <p:txBody>
          <a:bodyPr wrap="square">
            <a:spAutoFit/>
          </a:bodyPr>
          <a:lstStyle/>
          <a:p>
            <a:pPr algn="just"/>
            <a:r>
              <a:rPr lang="en-US" sz="1600" dirty="0" smtClean="0">
                <a:latin typeface="Century Gothic" pitchFamily="34" charset="0"/>
              </a:rPr>
              <a:t>An action potential is initiated when a messenger attaches itself to a receptor. When that occurs, an electrical signal is triggered to be generated through the neuron. Once the signal reaches the end of an axon, which is at the end of a neuron, a neurotransmitter is released and the process repeats.</a:t>
            </a:r>
            <a:endParaRPr lang="en-US" sz="1600" dirty="0"/>
          </a:p>
        </p:txBody>
      </p:sp>
    </p:spTree>
  </p:cSld>
  <p:clrMapOvr>
    <a:masterClrMapping/>
  </p:clrMapOvr>
  <p:transition spd="med">
    <p:strip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t1.gstatic.com/images?q=tbn:ANd9GcRmwHfLERKzWgwuk9_bHHollxaQtWPZx5f2iZyx6rYN6YNjuGISSg"/>
          <p:cNvPicPr>
            <a:picLocks noChangeAspect="1" noChangeArrowheads="1"/>
          </p:cNvPicPr>
          <p:nvPr/>
        </p:nvPicPr>
        <p:blipFill>
          <a:blip r:embed="rId2" cstate="print">
            <a:grayscl/>
          </a:blip>
          <a:srcRect/>
          <a:stretch>
            <a:fillRect/>
          </a:stretch>
        </p:blipFill>
        <p:spPr bwMode="auto">
          <a:xfrm>
            <a:off x="0" y="0"/>
            <a:ext cx="9144000" cy="6858000"/>
          </a:xfrm>
          <a:prstGeom prst="rect">
            <a:avLst/>
          </a:prstGeom>
          <a:noFill/>
          <a:ln w="76200">
            <a:solidFill>
              <a:srgbClr val="00B050"/>
            </a:solidFill>
          </a:ln>
        </p:spPr>
      </p:pic>
      <p:sp>
        <p:nvSpPr>
          <p:cNvPr id="4" name="3 Rectángulo"/>
          <p:cNvSpPr/>
          <p:nvPr/>
        </p:nvSpPr>
        <p:spPr>
          <a:xfrm>
            <a:off x="2593039" y="260648"/>
            <a:ext cx="4095994" cy="1200329"/>
          </a:xfrm>
          <a:prstGeom prst="rect">
            <a:avLst/>
          </a:prstGeom>
          <a:noFill/>
        </p:spPr>
        <p:txBody>
          <a:bodyPr wrap="none" lIns="91440" tIns="45720" rIns="91440" bIns="45720">
            <a:spAutoFit/>
          </a:bodyPr>
          <a:lstStyle/>
          <a:p>
            <a:pPr algn="ctr"/>
            <a:r>
              <a:rPr lang="en-US" sz="7200" b="1" u="sng" dirty="0" smtClean="0">
                <a:ln w="38100">
                  <a:solidFill>
                    <a:srgbClr val="00B050"/>
                  </a:solidFill>
                  <a:prstDash val="solid"/>
                </a:ln>
                <a:solidFill>
                  <a:schemeClr val="bg1"/>
                </a:solidFill>
                <a:effectLst>
                  <a:outerShdw blurRad="50000" dist="50800" dir="7500000" algn="tl">
                    <a:srgbClr val="000000">
                      <a:shade val="5000"/>
                      <a:alpha val="35000"/>
                    </a:srgbClr>
                  </a:outerShdw>
                </a:effectLst>
                <a:latin typeface="Showcard Gothic" pitchFamily="82" charset="0"/>
              </a:rPr>
              <a:t>sources</a:t>
            </a:r>
            <a:endParaRPr lang="en-US" sz="7200" b="1" u="sng" cap="none" spc="0" dirty="0">
              <a:ln w="38100">
                <a:solidFill>
                  <a:srgbClr val="00B050"/>
                </a:solidFill>
                <a:prstDash val="solid"/>
              </a:ln>
              <a:solidFill>
                <a:schemeClr val="bg1"/>
              </a:solidFill>
              <a:effectLst>
                <a:outerShdw blurRad="50000" dist="50800" dir="7500000" algn="tl">
                  <a:srgbClr val="000000">
                    <a:shade val="5000"/>
                    <a:alpha val="35000"/>
                  </a:srgbClr>
                </a:outerShdw>
              </a:effectLst>
              <a:latin typeface="Showcard Gothic" pitchFamily="82" charset="0"/>
            </a:endParaRPr>
          </a:p>
        </p:txBody>
      </p:sp>
      <p:sp>
        <p:nvSpPr>
          <p:cNvPr id="5" name="4 Rectángulo"/>
          <p:cNvSpPr/>
          <p:nvPr/>
        </p:nvSpPr>
        <p:spPr>
          <a:xfrm>
            <a:off x="179512" y="1988840"/>
            <a:ext cx="8532440" cy="1077218"/>
          </a:xfrm>
          <a:prstGeom prst="rect">
            <a:avLst/>
          </a:prstGeom>
          <a:ln w="38100">
            <a:solidFill>
              <a:srgbClr val="00B050"/>
            </a:solidFill>
          </a:ln>
        </p:spPr>
        <p:txBody>
          <a:bodyPr wrap="square">
            <a:spAutoFit/>
          </a:bodyPr>
          <a:lstStyle/>
          <a:p>
            <a:pPr marL="342900" indent="-342900" algn="just">
              <a:buFont typeface="+mj-lt"/>
              <a:buAutoNum type="arabicPeriod"/>
            </a:pPr>
            <a:r>
              <a:rPr lang="en-US" sz="1600" dirty="0" smtClean="0">
                <a:latin typeface="Century Gothic" pitchFamily="34" charset="0"/>
                <a:hlinkClick r:id="rId3"/>
              </a:rPr>
              <a:t>http://www.eruptingmind.com/types-of-neurons/</a:t>
            </a:r>
            <a:endParaRPr lang="en-US" sz="1600" dirty="0" smtClean="0">
              <a:latin typeface="Century Gothic" pitchFamily="34" charset="0"/>
            </a:endParaRPr>
          </a:p>
          <a:p>
            <a:pPr marL="342900" indent="-342900" algn="just">
              <a:buFont typeface="+mj-lt"/>
              <a:buAutoNum type="arabicPeriod"/>
            </a:pPr>
            <a:r>
              <a:rPr lang="en-US" sz="1600" dirty="0">
                <a:latin typeface="Century Gothic" pitchFamily="34" charset="0"/>
              </a:rPr>
              <a:t> </a:t>
            </a:r>
            <a:r>
              <a:rPr lang="en-US" sz="1600" dirty="0" smtClean="0">
                <a:latin typeface="Century Gothic" pitchFamily="34" charset="0"/>
                <a:hlinkClick r:id="rId4"/>
              </a:rPr>
              <a:t>http://en.wikipedia.org/wiki/Neuron</a:t>
            </a:r>
            <a:endParaRPr lang="en-US" sz="1600" dirty="0" smtClean="0">
              <a:latin typeface="Century Gothic" pitchFamily="34" charset="0"/>
            </a:endParaRPr>
          </a:p>
          <a:p>
            <a:pPr marL="342900" indent="-342900" algn="just">
              <a:buFont typeface="+mj-lt"/>
              <a:buAutoNum type="arabicPeriod"/>
            </a:pPr>
            <a:r>
              <a:rPr lang="en-US" sz="1600" dirty="0">
                <a:latin typeface="Century Gothic" pitchFamily="34" charset="0"/>
                <a:hlinkClick r:id="rId5"/>
              </a:rPr>
              <a:t>h</a:t>
            </a:r>
            <a:r>
              <a:rPr lang="en-US" sz="1600" dirty="0" smtClean="0">
                <a:latin typeface="Century Gothic" pitchFamily="34" charset="0"/>
                <a:hlinkClick r:id="rId5"/>
              </a:rPr>
              <a:t>ttp://www.meditationiseasy.com/instant_meditation/how_neurons_communicate_in_brain.htm</a:t>
            </a:r>
            <a:endParaRPr lang="en-US" sz="1600" dirty="0" smtClean="0">
              <a:latin typeface="Century Gothic" pitchFamily="34" charset="0"/>
            </a:endParaRPr>
          </a:p>
        </p:txBody>
      </p:sp>
    </p:spTree>
  </p:cSld>
  <p:clrMapOvr>
    <a:masterClrMapping/>
  </p:clrMapOvr>
  <p:transition spd="med">
    <p:comb/>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137</TotalTime>
  <Words>429</Words>
  <Application>Microsoft Office PowerPoint</Application>
  <PresentationFormat>Presentación en pantalla (4:3)</PresentationFormat>
  <Paragraphs>29</Paragraphs>
  <Slides>7</Slides>
  <Notes>0</Notes>
  <HiddenSlides>0</HiddenSlides>
  <MMClips>0</MMClips>
  <ScaleCrop>false</ScaleCrop>
  <HeadingPairs>
    <vt:vector size="4" baseType="variant">
      <vt:variant>
        <vt:lpstr>Tema</vt:lpstr>
      </vt:variant>
      <vt:variant>
        <vt:i4>1</vt:i4>
      </vt:variant>
      <vt:variant>
        <vt:lpstr>Títulos de diapositiva</vt:lpstr>
      </vt:variant>
      <vt:variant>
        <vt:i4>7</vt:i4>
      </vt:variant>
    </vt:vector>
  </HeadingPairs>
  <TitlesOfParts>
    <vt:vector size="8" baseType="lpstr">
      <vt:lpstr>Tema de Office</vt:lpstr>
      <vt:lpstr>Diapositiva 1</vt:lpstr>
      <vt:lpstr>Diapositiva 2</vt:lpstr>
      <vt:lpstr>Diapositiva 3</vt:lpstr>
      <vt:lpstr>Diapositiva 4</vt:lpstr>
      <vt:lpstr>Diapositiva 5</vt:lpstr>
      <vt:lpstr>Diapositiva 6</vt:lpstr>
      <vt:lpstr>Diapositiva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User</dc:creator>
  <cp:lastModifiedBy>CAROLINA.</cp:lastModifiedBy>
  <cp:revision>16</cp:revision>
  <dcterms:created xsi:type="dcterms:W3CDTF">2011-06-02T00:49:53Z</dcterms:created>
  <dcterms:modified xsi:type="dcterms:W3CDTF">2011-06-14T00:04:39Z</dcterms:modified>
</cp:coreProperties>
</file>